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Staatliches"/>
      <p:regular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CB1F5F-5BFD-4F5A-A892-FF5D8CBBD0D7}">
  <a:tblStyle styleId="{9ECB1F5F-5BFD-4F5A-A892-FF5D8CBBD0D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Staatliches-regular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Oswald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swa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a9fe6c91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a9fe6c9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a9fe6c918_1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a9fe6c918_1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a9fe6c918_1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a9fe6c918_1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9fe6c918_1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a9fe6c918_1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a9fe317e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a9fe317e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a9fe317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a9fe317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a9fe317e5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a9fe317e5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a9fe317e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a9fe317e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a9fe317e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a9fe317e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a9fe317e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a9fe317e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a9fe6c91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a9fe6c91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a9fe317e5_7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a9fe317e5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a9fe317e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a9fe317e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a9fe317e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a9fe317e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a9fe317e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a9fe317e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a9fe6c9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a9fe6c9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a9fe6c91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a9fe6c91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ca9fe6c918_17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ca9fe6c918_1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a9fe317e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a9fe317e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9fe317e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a9fe317e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9fe317e5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9fe317e5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9fe6c91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a9fe6c91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a9fe6c918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a9fe6c918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a9fe6c918_1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a9fe6c918_1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a9fe6c918_1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a9fe6c918_1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www.knowindia.net/auto.html#:~:text=Domestic%20motor%20vehicle%20sales%20in,motor%20vehicles%20increased%20to%20approx.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drive/folders/1P_mqSKXOl_fE4aFKdlFQDNYzbHbK8pRr?usp=sharing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1201475"/>
            <a:ext cx="9144000" cy="2522100"/>
          </a:xfrm>
          <a:prstGeom prst="rect">
            <a:avLst/>
          </a:prstGeom>
          <a:solidFill>
            <a:srgbClr val="3D5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rot="-5400000">
            <a:off x="6554339" y="2543847"/>
            <a:ext cx="51423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 rot="-5400000">
            <a:off x="-2543250" y="2543847"/>
            <a:ext cx="51423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1150" y="-7"/>
            <a:ext cx="91440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5087693"/>
            <a:ext cx="91440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47925" y="1261925"/>
            <a:ext cx="657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>
                <a:solidFill>
                  <a:srgbClr val="D15555"/>
                </a:solidFill>
                <a:latin typeface="Staatliches"/>
                <a:ea typeface="Staatliches"/>
                <a:cs typeface="Staatliches"/>
                <a:sym typeface="Staatliches"/>
              </a:rPr>
              <a:t>BOSCH’s Electric vehicle simulation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450" y="783638"/>
            <a:ext cx="3198950" cy="33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100" y="1192025"/>
            <a:ext cx="2354225" cy="24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127325" y="102025"/>
            <a:ext cx="90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Analysis: Avg Line Voltages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271" name="Google Shape;271;p23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23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273" name="Google Shape;273;p23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274" name="Google Shape;274;p23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275" name="Google Shape;275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76" name="Google Shape;276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77" name="Google Shape;277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78" name="Google Shape;278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79" name="Google Shape;279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0" name="Google Shape;280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81" name="Google Shape;281;p23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2" name="Google Shape;282;p23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4" name="Google Shape;284;p23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01" y="979550"/>
            <a:ext cx="7759051" cy="36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/>
        </p:nvSpPr>
        <p:spPr>
          <a:xfrm>
            <a:off x="127325" y="102025"/>
            <a:ext cx="90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Analysis: Line Voltage Vc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91" name="Google Shape;291;p24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292" name="Google Shape;292;p24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24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294" name="Google Shape;294;p24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295" name="Google Shape;295;p24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296" name="Google Shape;296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7" name="Google Shape;297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8" name="Google Shape;298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9" name="Google Shape;299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0" name="Google Shape;300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1" name="Google Shape;301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02" name="Google Shape;302;p24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3" name="Google Shape;303;p24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5" name="Google Shape;305;p24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75" y="1042850"/>
            <a:ext cx="7540301" cy="35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/>
        </p:nvSpPr>
        <p:spPr>
          <a:xfrm>
            <a:off x="127325" y="102025"/>
            <a:ext cx="90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Analysis: Phase Voltage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2" name="Google Shape;312;p25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313" name="Google Shape;313;p25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25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315" name="Google Shape;315;p25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316" name="Google Shape;316;p25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317" name="Google Shape;317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8" name="Google Shape;318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9" name="Google Shape;319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0" name="Google Shape;320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1" name="Google Shape;321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2" name="Google Shape;322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23" name="Google Shape;323;p25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4" name="Google Shape;324;p25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6" name="Google Shape;326;p25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52" y="979550"/>
            <a:ext cx="7831584" cy="36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idx="4294967295" type="body"/>
          </p:nvPr>
        </p:nvSpPr>
        <p:spPr>
          <a:xfrm>
            <a:off x="0" y="1442296"/>
            <a:ext cx="70536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following values have been assumed for the design of PMSM motor: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5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5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93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26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Electric Drive Dimensioning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latin typeface="Oswald"/>
                <a:ea typeface="Oswald"/>
                <a:cs typeface="Oswald"/>
                <a:sym typeface="Oswald"/>
              </a:rPr>
              <a:t>Motor Design: Assumptions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547075" y="2273850"/>
            <a:ext cx="38034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Battery voltage(V): 48V </a:t>
            </a:r>
            <a:endParaRPr sz="18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Number of Poles(P): 8</a:t>
            </a:r>
            <a:endParaRPr sz="18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Diameter of stator bore(D): 75 mm</a:t>
            </a:r>
            <a:endParaRPr sz="18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Stator length(L): 52 mm</a:t>
            </a:r>
            <a:endParaRPr sz="18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Magnetic Field Strength(B</a:t>
            </a:r>
            <a:r>
              <a:rPr baseline="-25000" lang="en" sz="1835">
                <a:latin typeface="Roboto"/>
                <a:ea typeface="Roboto"/>
                <a:cs typeface="Roboto"/>
                <a:sym typeface="Roboto"/>
              </a:rPr>
              <a:t>1g</a:t>
            </a:r>
            <a:r>
              <a:rPr lang="en" sz="1835">
                <a:latin typeface="Roboto"/>
                <a:ea typeface="Roboto"/>
                <a:cs typeface="Roboto"/>
                <a:sym typeface="Roboto"/>
              </a:rPr>
              <a:t>): 0.4 T</a:t>
            </a:r>
            <a:endParaRPr sz="18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Electrical Frequency(f): 50 Hz</a:t>
            </a:r>
            <a:endParaRPr sz="18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1835">
                <a:latin typeface="Roboto"/>
                <a:ea typeface="Roboto"/>
                <a:cs typeface="Roboto"/>
                <a:sym typeface="Roboto"/>
              </a:rPr>
              <a:t>Winding factor(k</a:t>
            </a:r>
            <a:r>
              <a:rPr baseline="-25000" lang="en" sz="1835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835">
                <a:latin typeface="Roboto"/>
                <a:ea typeface="Roboto"/>
                <a:cs typeface="Roboto"/>
                <a:sym typeface="Roboto"/>
              </a:rPr>
              <a:t>): 0.933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4350475" y="2273850"/>
            <a:ext cx="44043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Length of air gap(l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): 0.5 mm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Length of magnet(l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): 2 mm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Carter coefficient(C): 1.7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Relative permeability of 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NdFeB(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1.05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Slot Width Factor(SWF): 0.5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Slot Depth(SD): 12.3 mm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Slot space factor(f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): 0.5</a:t>
            </a:r>
            <a:endParaRPr sz="1535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337" name="Google Shape;337;p26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26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339" name="Google Shape;339;p26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340" name="Google Shape;340;p26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341" name="Google Shape;341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2" name="Google Shape;342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3" name="Google Shape;343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4" name="Google Shape;344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5" name="Google Shape;345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6" name="Google Shape;346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47" name="Google Shape;347;p26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8" name="Google Shape;348;p26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0" name="Google Shape;350;p26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145950" y="-65325"/>
            <a:ext cx="7964400" cy="4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Electric Drive Dimensioning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Motor Design: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Governing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Equations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Rms value of linear current density K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1s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= (P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out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. 2p)/(πB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1g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aseline="30000" lang="en" sz="17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Lω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where p = number of pole pairs = 4 and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ω</a:t>
            </a:r>
            <a:r>
              <a:rPr baseline="-25000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2πf = 100π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Ampere turns per phase - N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= (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1s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.πD)/(6.k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density J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K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/f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.SWF.SD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(rms) = ϵ.V/√3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2E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/(k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1g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DLω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N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/N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6" name="Google Shape;356;p27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357" name="Google Shape;357;p27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27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359" name="Google Shape;359;p27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360" name="Google Shape;360;p27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361" name="Google Shape;361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2" name="Google Shape;362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3" name="Google Shape;363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4" name="Google Shape;364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5" name="Google Shape;365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6" name="Google Shape;366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67" name="Google Shape;367;p27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8" name="Google Shape;368;p27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" name="Google Shape;370;p27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/>
        </p:nvSpPr>
        <p:spPr>
          <a:xfrm>
            <a:off x="133775" y="-63100"/>
            <a:ext cx="79644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Electric Drive Dimensioning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Motor Design: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Governing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Equations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Cross-sectional area of conductor A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I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/J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d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= 1.125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πμ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/P)</a:t>
            </a:r>
            <a:r>
              <a:rPr baseline="30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(DL/g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(where g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C.l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l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/μ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and L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L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 (2N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DL)/(P/2)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2N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.(ρL/A</a:t>
            </a:r>
            <a:r>
              <a:rPr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(where ρ = 0.0171 Ω-m/mm</a:t>
            </a:r>
            <a:r>
              <a:rPr baseline="30000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assuming copper conductors)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6" name="Google Shape;376;p28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377" name="Google Shape;377;p28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8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379" name="Google Shape;379;p28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380" name="Google Shape;380;p28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381" name="Google Shape;381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2" name="Google Shape;382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3" name="Google Shape;383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4" name="Google Shape;384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5" name="Google Shape;385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6" name="Google Shape;386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87" name="Google Shape;387;p28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" name="Google Shape;388;p28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0" name="Google Shape;390;p28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Electric Drive Dimensioning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latin typeface="Oswald"/>
                <a:ea typeface="Oswald"/>
                <a:cs typeface="Oswald"/>
                <a:sym typeface="Oswald"/>
              </a:rPr>
              <a:t>Motor Design: Lookup Table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/>
          </a:p>
        </p:txBody>
      </p:sp>
      <p:graphicFrame>
        <p:nvGraphicFramePr>
          <p:cNvPr id="396" name="Google Shape;396;p29"/>
          <p:cNvGraphicFramePr/>
          <p:nvPr/>
        </p:nvGraphicFramePr>
        <p:xfrm>
          <a:off x="427279" y="1542945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D2DBE0"/>
                    </a:gs>
                    <a:gs pos="100000">
                      <a:srgbClr val="7F9FAF"/>
                    </a:gs>
                  </a:gsLst>
                  <a:lin ang="5400012" scaled="0"/>
                </a:gradFill>
                <a:tableStyleId>{9ECB1F5F-5BFD-4F5A-A892-FF5D8CBBD0D7}</a:tableStyleId>
              </a:tblPr>
              <a:tblGrid>
                <a:gridCol w="3209050"/>
                <a:gridCol w="3209050"/>
              </a:tblGrid>
              <a:tr h="41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Motor Parameter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Value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1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</a:t>
                      </a:r>
                      <a:r>
                        <a:rPr baseline="-25000" lang="en" sz="1400"/>
                        <a:t>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0.0775 Ω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1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</a:t>
                      </a:r>
                      <a:r>
                        <a:rPr baseline="-25000" lang="en" sz="1400"/>
                        <a:t>d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0.5523 mH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1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</a:t>
                      </a:r>
                      <a:r>
                        <a:rPr baseline="-25000" lang="en" sz="1400"/>
                        <a:t>q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0.5523 mH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1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en" sz="1400" u="none" strike="noStrike"/>
                        <a:t>λ</a:t>
                      </a:r>
                      <a:r>
                        <a:rPr baseline="-25000" lang="en" sz="1400" u="none" strike="noStrike"/>
                        <a:t>m</a:t>
                      </a:r>
                      <a:endParaRPr baseline="-25000"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en" sz="1400" u="none" strike="noStrike"/>
                        <a:t>0.0585 Wb turns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pSp>
        <p:nvGrpSpPr>
          <p:cNvPr id="397" name="Google Shape;397;p29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398" name="Google Shape;398;p29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29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400" name="Google Shape;400;p29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401" name="Google Shape;401;p29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402" name="Google Shape;402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3" name="Google Shape;403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4" name="Google Shape;404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5" name="Google Shape;405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6" name="Google Shape;406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7" name="Google Shape;407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08" name="Google Shape;408;p29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9" name="Google Shape;409;p29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1" name="Google Shape;411;p29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/>
        </p:nvSpPr>
        <p:spPr>
          <a:xfrm>
            <a:off x="3664750" y="2614625"/>
            <a:ext cx="50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Electric Drive Dimensioning</a:t>
            </a:r>
            <a:br>
              <a:rPr lang="en" sz="1100">
                <a:latin typeface="Oswald"/>
                <a:ea typeface="Oswald"/>
                <a:cs typeface="Oswald"/>
                <a:sym typeface="Oswald"/>
              </a:rPr>
            </a:br>
            <a:r>
              <a:rPr lang="en" sz="2400">
                <a:latin typeface="Oswald"/>
                <a:ea typeface="Oswald"/>
                <a:cs typeface="Oswald"/>
                <a:sym typeface="Oswald"/>
              </a:rPr>
              <a:t>Inverter Design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/>
          </a:p>
        </p:txBody>
      </p:sp>
      <p:sp>
        <p:nvSpPr>
          <p:cNvPr id="418" name="Google Shape;418;p30"/>
          <p:cNvSpPr txBox="1"/>
          <p:nvPr>
            <p:ph idx="4294967295" type="body"/>
          </p:nvPr>
        </p:nvSpPr>
        <p:spPr>
          <a:xfrm>
            <a:off x="522850" y="1539700"/>
            <a:ext cx="52635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 Phase PWM Inverter has been used here with the following specifications: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DC Supply: 48V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Relay switching operation-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Switch on point: 0.05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Switch off point: -0.05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Output when on: 48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Output when off: -48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inverter generates a square pulse.</a:t>
            </a:r>
            <a:endParaRPr sz="183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5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5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sz="153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20"/>
              <a:buNone/>
            </a:pPr>
            <a:r>
              <a:rPr lang="en" sz="1535">
                <a:latin typeface="Roboto"/>
                <a:ea typeface="Roboto"/>
                <a:cs typeface="Roboto"/>
                <a:sym typeface="Roboto"/>
              </a:rPr>
              <a:t> </a:t>
            </a:r>
            <a:endParaRPr sz="935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725" y="2284025"/>
            <a:ext cx="3314699" cy="1335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0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421" name="Google Shape;421;p30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30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423" name="Google Shape;423;p30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424" name="Google Shape;424;p30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425" name="Google Shape;425;p3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6" name="Google Shape;426;p3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7" name="Google Shape;427;p3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8" name="Google Shape;428;p3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9" name="Google Shape;429;p3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0" name="Google Shape;430;p3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31" name="Google Shape;431;p30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2" name="Google Shape;432;p30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4" name="Google Shape;434;p30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Battery Dimensioning and Optimization: Driving Cycle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565350" y="1678000"/>
            <a:ext cx="8013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will be considering the ECE R15 driving cycle for calculating the average energy per driving cycle. The parameters of the driving cycle are as follows: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Duration: 200s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Distance: 1.017 km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Max Speed: 13.88 m/s (50 km/h)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Average Speed: 5.085 m/s (18.306 km/h)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Min acceleration: 1.042 m/s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Max acceleration: -0.972 m/s</a:t>
            </a:r>
            <a:r>
              <a:rPr baseline="30000" lang="en" sz="1800"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1" name="Google Shape;441;p31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442" name="Google Shape;442;p31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444" name="Google Shape;444;p31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445" name="Google Shape;445;p31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446" name="Google Shape;446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7" name="Google Shape;447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8" name="Google Shape;448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9" name="Google Shape;449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0" name="Google Shape;450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1" name="Google Shape;451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52" name="Google Shape;452;p31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3" name="Google Shape;453;p31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5" name="Google Shape;455;p31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Battery Dimensioning and Optimization: Driving Cycle ECE R15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1" name="Google Shape;461;p32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462" name="Google Shape;462;p32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3" name="Google Shape;463;p32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464" name="Google Shape;464;p32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465" name="Google Shape;465;p32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466" name="Google Shape;466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67" name="Google Shape;467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68" name="Google Shape;468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69" name="Google Shape;469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70" name="Google Shape;470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71" name="Google Shape;471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72" name="Google Shape;472;p32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3" name="Google Shape;473;p32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5" name="Google Shape;475;p32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50" y="1245578"/>
            <a:ext cx="7053600" cy="331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45600" y="115250"/>
            <a:ext cx="497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Vehicle Selection</a:t>
            </a:r>
            <a:endParaRPr b="1" sz="4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8775" y="1525725"/>
            <a:ext cx="48030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Reasons for choosing this segment: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75" name="Google Shape;75;p15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15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77" name="Google Shape;77;p15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78" name="Google Shape;78;p15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79" name="Google Shape;79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0" name="Google Shape;80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1" name="Google Shape;81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2" name="Google Shape;82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3" name="Google Shape;83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4" name="Google Shape;84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85" name="Google Shape;85;p15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" name="Google Shape;86;p15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15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70575" y="1098950"/>
            <a:ext cx="4971000" cy="4203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vehicle segment chosen here is 2- wheeler.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370582" y="1924228"/>
            <a:ext cx="4971098" cy="2451261"/>
            <a:chOff x="1818382" y="1702025"/>
            <a:chExt cx="5725093" cy="2902275"/>
          </a:xfrm>
        </p:grpSpPr>
        <p:grpSp>
          <p:nvGrpSpPr>
            <p:cNvPr id="91" name="Google Shape;91;p15"/>
            <p:cNvGrpSpPr/>
            <p:nvPr/>
          </p:nvGrpSpPr>
          <p:grpSpPr>
            <a:xfrm>
              <a:off x="1818382" y="2658963"/>
              <a:ext cx="5725077" cy="1935542"/>
              <a:chOff x="1742097" y="2579918"/>
              <a:chExt cx="3827691" cy="1313389"/>
            </a:xfrm>
          </p:grpSpPr>
          <p:grpSp>
            <p:nvGrpSpPr>
              <p:cNvPr id="92" name="Google Shape;92;p15"/>
              <p:cNvGrpSpPr/>
              <p:nvPr/>
            </p:nvGrpSpPr>
            <p:grpSpPr>
              <a:xfrm>
                <a:off x="1745413" y="2585736"/>
                <a:ext cx="3824375" cy="643500"/>
                <a:chOff x="1593000" y="2322568"/>
                <a:chExt cx="3824375" cy="6435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1593000" y="2322568"/>
                  <a:ext cx="690000" cy="642300"/>
                </a:xfrm>
                <a:prstGeom prst="rect">
                  <a:avLst/>
                </a:prstGeom>
                <a:solidFill>
                  <a:srgbClr val="B02C20"/>
                </a:solidFill>
                <a:ln>
                  <a:noFill/>
                </a:ln>
                <a:effectLst>
                  <a:outerShdw blurRad="71438" rotWithShape="0" algn="bl" dir="2700000" dist="28575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1593000" y="2322575"/>
                  <a:ext cx="690000" cy="642600"/>
                </a:xfrm>
                <a:prstGeom prst="rect">
                  <a:avLst/>
                </a:prstGeom>
                <a:solidFill>
                  <a:srgbClr val="BE2F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700">
                      <a:solidFill>
                        <a:srgbClr val="FFFFFF"/>
                      </a:solidFill>
                      <a:latin typeface="Oswald"/>
                      <a:ea typeface="Oswald"/>
                      <a:cs typeface="Oswald"/>
                      <a:sym typeface="Oswald"/>
                    </a:rPr>
                    <a:t>02</a:t>
                  </a:r>
                  <a:endParaRPr sz="27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594775" y="2322568"/>
                  <a:ext cx="3822600" cy="643500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</p:grpSp>
          <p:grpSp>
            <p:nvGrpSpPr>
              <p:cNvPr id="96" name="Google Shape;96;p15"/>
              <p:cNvGrpSpPr/>
              <p:nvPr/>
            </p:nvGrpSpPr>
            <p:grpSpPr>
              <a:xfrm>
                <a:off x="1745413" y="3240854"/>
                <a:ext cx="3824375" cy="643500"/>
                <a:chOff x="1593000" y="2322568"/>
                <a:chExt cx="3824375" cy="643500"/>
              </a:xfrm>
            </p:grpSpPr>
            <p:sp>
              <p:nvSpPr>
                <p:cNvPr id="97" name="Google Shape;97;p15"/>
                <p:cNvSpPr/>
                <p:nvPr/>
              </p:nvSpPr>
              <p:spPr>
                <a:xfrm>
                  <a:off x="1593000" y="2322568"/>
                  <a:ext cx="690000" cy="642300"/>
                </a:xfrm>
                <a:prstGeom prst="rect">
                  <a:avLst/>
                </a:prstGeom>
                <a:solidFill>
                  <a:srgbClr val="B02C20"/>
                </a:solidFill>
                <a:ln>
                  <a:noFill/>
                </a:ln>
                <a:effectLst>
                  <a:outerShdw blurRad="71438" rotWithShape="0" algn="bl" dir="2700000" dist="28575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  <p:sp>
              <p:nvSpPr>
                <p:cNvPr id="98" name="Google Shape;98;p15"/>
                <p:cNvSpPr/>
                <p:nvPr/>
              </p:nvSpPr>
              <p:spPr>
                <a:xfrm>
                  <a:off x="1593000" y="2322575"/>
                  <a:ext cx="690000" cy="642600"/>
                </a:xfrm>
                <a:prstGeom prst="rect">
                  <a:avLst/>
                </a:prstGeom>
                <a:solidFill>
                  <a:srgbClr val="BE2F2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700">
                      <a:solidFill>
                        <a:srgbClr val="FFFFFF"/>
                      </a:solidFill>
                      <a:latin typeface="Oswald"/>
                      <a:ea typeface="Oswald"/>
                      <a:cs typeface="Oswald"/>
                      <a:sym typeface="Oswald"/>
                    </a:rPr>
                    <a:t>03</a:t>
                  </a:r>
                  <a:endParaRPr sz="27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  <p:sp>
              <p:nvSpPr>
                <p:cNvPr id="99" name="Google Shape;99;p15"/>
                <p:cNvSpPr/>
                <p:nvPr/>
              </p:nvSpPr>
              <p:spPr>
                <a:xfrm>
                  <a:off x="1594775" y="2322568"/>
                  <a:ext cx="3822600" cy="643500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</p:grpSp>
          <p:sp>
            <p:nvSpPr>
              <p:cNvPr id="100" name="Google Shape;100;p15"/>
              <p:cNvSpPr/>
              <p:nvPr/>
            </p:nvSpPr>
            <p:spPr>
              <a:xfrm rot="-5400000">
                <a:off x="1879922" y="2442093"/>
                <a:ext cx="643375" cy="919025"/>
              </a:xfrm>
              <a:prstGeom prst="flowChartOffpageConnector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-5400000">
                <a:off x="1879922" y="3112108"/>
                <a:ext cx="643375" cy="919025"/>
              </a:xfrm>
              <a:prstGeom prst="flowChartOffpageConnector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102" name="Google Shape;102;p15"/>
            <p:cNvGrpSpPr/>
            <p:nvPr/>
          </p:nvGrpSpPr>
          <p:grpSpPr>
            <a:xfrm>
              <a:off x="1818382" y="1702025"/>
              <a:ext cx="5725093" cy="2902275"/>
              <a:chOff x="1742182" y="1930625"/>
              <a:chExt cx="5725093" cy="2902275"/>
            </a:xfrm>
          </p:grpSpPr>
          <p:grpSp>
            <p:nvGrpSpPr>
              <p:cNvPr id="103" name="Google Shape;103;p15"/>
              <p:cNvGrpSpPr/>
              <p:nvPr/>
            </p:nvGrpSpPr>
            <p:grpSpPr>
              <a:xfrm>
                <a:off x="1742182" y="1930663"/>
                <a:ext cx="5725077" cy="948339"/>
                <a:chOff x="1742097" y="1930600"/>
                <a:chExt cx="3827691" cy="643509"/>
              </a:xfrm>
            </p:grpSpPr>
            <p:sp>
              <p:nvSpPr>
                <p:cNvPr id="104" name="Google Shape;104;p15"/>
                <p:cNvSpPr/>
                <p:nvPr/>
              </p:nvSpPr>
              <p:spPr>
                <a:xfrm>
                  <a:off x="1747188" y="1930609"/>
                  <a:ext cx="3822600" cy="643500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  <p:sp>
              <p:nvSpPr>
                <p:cNvPr id="105" name="Google Shape;105;p15"/>
                <p:cNvSpPr/>
                <p:nvPr/>
              </p:nvSpPr>
              <p:spPr>
                <a:xfrm rot="-5400000">
                  <a:off x="1879922" y="1792775"/>
                  <a:ext cx="643375" cy="919025"/>
                </a:xfrm>
                <a:prstGeom prst="flowChartOffpageConnector">
                  <a:avLst/>
                </a:prstGeom>
                <a:solidFill>
                  <a:srgbClr val="A72A1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Oswald"/>
                    <a:ea typeface="Oswald"/>
                    <a:cs typeface="Oswald"/>
                    <a:sym typeface="Oswald"/>
                  </a:endParaRPr>
                </a:p>
              </p:txBody>
            </p:sp>
          </p:grpSp>
          <p:sp>
            <p:nvSpPr>
              <p:cNvPr id="106" name="Google Shape;106;p15"/>
              <p:cNvSpPr/>
              <p:nvPr/>
            </p:nvSpPr>
            <p:spPr>
              <a:xfrm>
                <a:off x="1747070" y="1930625"/>
                <a:ext cx="1032300" cy="9468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rPr>
                  <a:t>01</a:t>
                </a:r>
                <a:endParaRPr sz="27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747070" y="2900245"/>
                <a:ext cx="1032300" cy="9468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rPr>
                  <a:t>02</a:t>
                </a:r>
                <a:endParaRPr sz="27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747070" y="3868881"/>
                <a:ext cx="1032300" cy="9468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rPr>
                  <a:t>03</a:t>
                </a:r>
                <a:endParaRPr sz="27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sp>
            <p:nvSpPr>
              <p:cNvPr id="109" name="Google Shape;109;p15"/>
              <p:cNvSpPr txBox="1"/>
              <p:nvPr/>
            </p:nvSpPr>
            <p:spPr>
              <a:xfrm>
                <a:off x="3117875" y="1936250"/>
                <a:ext cx="4349400" cy="9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Indian road conditions that are narrow and congested make the two-wheelers preferable to avoid traffic congestion.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" name="Google Shape;110;p15"/>
              <p:cNvSpPr txBox="1"/>
              <p:nvPr/>
            </p:nvSpPr>
            <p:spPr>
              <a:xfrm>
                <a:off x="3117875" y="2914850"/>
                <a:ext cx="4349400" cy="9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Two-wheelers sales are skyrocketed and they are more preferred by Indian Market (</a:t>
                </a:r>
                <a:r>
                  <a:rPr lang="en" u="sng">
                    <a:solidFill>
                      <a:schemeClr val="accent5"/>
                    </a:solidFill>
                    <a:latin typeface="Roboto"/>
                    <a:ea typeface="Roboto"/>
                    <a:cs typeface="Roboto"/>
                    <a:sym typeface="Roboto"/>
                    <a:hlinkClick r:id="rId4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Proof</a:t>
                </a: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15"/>
              <p:cNvSpPr txBox="1"/>
              <p:nvPr/>
            </p:nvSpPr>
            <p:spPr>
              <a:xfrm>
                <a:off x="3117875" y="3891800"/>
                <a:ext cx="4349400" cy="9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202124"/>
                    </a:solidFill>
                    <a:latin typeface="Roboto"/>
                    <a:ea typeface="Roboto"/>
                    <a:cs typeface="Roboto"/>
                    <a:sym typeface="Roboto"/>
                  </a:rPr>
                  <a:t>In major Indian cities,</a:t>
                </a:r>
                <a:r>
                  <a:rPr b="1" lang="en">
                    <a:solidFill>
                      <a:srgbClr val="202124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>
                    <a:solidFill>
                      <a:srgbClr val="202124"/>
                    </a:solidFill>
                    <a:latin typeface="Roboto"/>
                    <a:ea typeface="Roboto"/>
                    <a:cs typeface="Roboto"/>
                    <a:sym typeface="Roboto"/>
                  </a:rPr>
                  <a:t>two-thirds of pollution load is due to two-wheelers. They give out 30% of the particulate matter load, 10% points more than the contribution from cars.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800" y="1469875"/>
            <a:ext cx="2775649" cy="205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5"/>
          <p:cNvSpPr txBox="1"/>
          <p:nvPr/>
        </p:nvSpPr>
        <p:spPr>
          <a:xfrm>
            <a:off x="5995575" y="3233582"/>
            <a:ext cx="277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swald"/>
                <a:ea typeface="Oswald"/>
                <a:cs typeface="Oswald"/>
                <a:sym typeface="Oswald"/>
              </a:rPr>
              <a:t>Two wheeler sales in India from financial year 2011-2020</a:t>
            </a:r>
            <a:endParaRPr sz="9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Battery Dimensioning and Optimization: Energy Consumption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565350" y="1155275"/>
            <a:ext cx="8013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energy consumption is calculated based on the road loads. The total road load F</a:t>
            </a:r>
            <a:r>
              <a:rPr baseline="-25000"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sum of the inertial force, road slope force, road load (friction) force and aerodynamic drag force.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inertial force is the mass times instantaneous acceleration and the rest of the force expressions where calculated earlier.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 Power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baseline="-25000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F</a:t>
            </a:r>
            <a:r>
              <a:rPr baseline="-25000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. v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 energy consumption over the cycle E</a:t>
            </a:r>
            <a:r>
              <a:rPr b="1" baseline="-25000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= ∫F</a:t>
            </a:r>
            <a:r>
              <a:rPr baseline="-25000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. v .dt 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(where v is the instantaneous vehicle speed)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3" name="Google Shape;483;p33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484" name="Google Shape;484;p33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33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486" name="Google Shape;486;p33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487" name="Google Shape;487;p33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488" name="Google Shape;488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9" name="Google Shape;489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0" name="Google Shape;490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1" name="Google Shape;491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2" name="Google Shape;492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3" name="Google Shape;493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94" name="Google Shape;494;p33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5" name="Google Shape;495;p33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7" name="Google Shape;497;p33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Battery Dimensioning and Optimization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03" name="Google Shape;5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51" y="1637463"/>
            <a:ext cx="3451300" cy="170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34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505" name="Google Shape;505;p34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6" name="Google Shape;506;p34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507" name="Google Shape;507;p34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508" name="Google Shape;508;p34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509" name="Google Shape;509;p3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0" name="Google Shape;510;p3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1" name="Google Shape;511;p3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2" name="Google Shape;512;p3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3" name="Google Shape;513;p3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4" name="Google Shape;514;p3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15" name="Google Shape;515;p34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6" name="Google Shape;516;p34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8" name="Google Shape;518;p34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475" y="1637475"/>
            <a:ext cx="5316526" cy="29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4"/>
          <p:cNvSpPr txBox="1"/>
          <p:nvPr/>
        </p:nvSpPr>
        <p:spPr>
          <a:xfrm>
            <a:off x="1294200" y="1055163"/>
            <a:ext cx="65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Simulink Model for 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Calculating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Energy Consumed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5"/>
          <p:cNvSpPr txBox="1"/>
          <p:nvPr>
            <p:ph idx="4294967295" type="title"/>
          </p:nvPr>
        </p:nvSpPr>
        <p:spPr>
          <a:xfrm>
            <a:off x="109533" y="-11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Battery Dimensioning and Optimization: Results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565350" y="1285875"/>
            <a:ext cx="8013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 doing the calculations using MATLAB Simulink model shown in the previous slide, the average energy per driving cycle =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37.7 Wh/km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the target range to be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70 km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we arrive at a target battery size of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2639 Wh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use a combination of 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238 cells(each of 11Wh)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make battery for our vehicle which will ensure better performance, fast charging and easy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maintenance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 be using Li-ion Battery for its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Efficiency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applications.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7" name="Google Shape;527;p35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528" name="Google Shape;528;p35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35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530" name="Google Shape;530;p35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531" name="Google Shape;531;p35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532" name="Google Shape;532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3" name="Google Shape;533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4" name="Google Shape;534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5" name="Google Shape;535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6" name="Google Shape;536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7" name="Google Shape;537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38" name="Google Shape;538;p35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9" name="Google Shape;539;p35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1" name="Google Shape;541;p35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/>
          <p:nvPr>
            <p:ph idx="4294967295" type="title"/>
          </p:nvPr>
        </p:nvSpPr>
        <p:spPr>
          <a:xfrm>
            <a:off x="146008" y="97264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E/E Architecture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7" name="Google Shape;547;p36"/>
          <p:cNvSpPr/>
          <p:nvPr/>
        </p:nvSpPr>
        <p:spPr>
          <a:xfrm>
            <a:off x="4175550" y="1585900"/>
            <a:ext cx="7929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>
            <a:off x="4175550" y="2518775"/>
            <a:ext cx="7929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Inverter</a:t>
            </a:r>
            <a:endParaRPr/>
          </a:p>
        </p:txBody>
      </p:sp>
      <p:sp>
        <p:nvSpPr>
          <p:cNvPr id="549" name="Google Shape;549;p36"/>
          <p:cNvSpPr/>
          <p:nvPr/>
        </p:nvSpPr>
        <p:spPr>
          <a:xfrm>
            <a:off x="4175550" y="3911200"/>
            <a:ext cx="7929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PMSM</a:t>
            </a:r>
            <a:endParaRPr/>
          </a:p>
        </p:txBody>
      </p:sp>
      <p:sp>
        <p:nvSpPr>
          <p:cNvPr id="550" name="Google Shape;550;p36"/>
          <p:cNvSpPr/>
          <p:nvPr/>
        </p:nvSpPr>
        <p:spPr>
          <a:xfrm>
            <a:off x="5794525" y="3911200"/>
            <a:ext cx="7929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</a:t>
            </a:r>
            <a:endParaRPr/>
          </a:p>
        </p:txBody>
      </p:sp>
      <p:sp>
        <p:nvSpPr>
          <p:cNvPr id="551" name="Google Shape;551;p36"/>
          <p:cNvSpPr/>
          <p:nvPr/>
        </p:nvSpPr>
        <p:spPr>
          <a:xfrm>
            <a:off x="2196700" y="2518775"/>
            <a:ext cx="10395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6"/>
          <p:cNvSpPr/>
          <p:nvPr/>
        </p:nvSpPr>
        <p:spPr>
          <a:xfrm>
            <a:off x="367900" y="2518775"/>
            <a:ext cx="7929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Throttle</a:t>
            </a:r>
            <a:endParaRPr/>
          </a:p>
        </p:txBody>
      </p:sp>
      <p:sp>
        <p:nvSpPr>
          <p:cNvPr id="553" name="Google Shape;553;p36"/>
          <p:cNvSpPr/>
          <p:nvPr/>
        </p:nvSpPr>
        <p:spPr>
          <a:xfrm>
            <a:off x="7413500" y="3911200"/>
            <a:ext cx="7929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Wheel</a:t>
            </a:r>
            <a:endParaRPr/>
          </a:p>
        </p:txBody>
      </p:sp>
      <p:sp>
        <p:nvSpPr>
          <p:cNvPr id="554" name="Google Shape;554;p36"/>
          <p:cNvSpPr/>
          <p:nvPr/>
        </p:nvSpPr>
        <p:spPr>
          <a:xfrm>
            <a:off x="1314400" y="2711675"/>
            <a:ext cx="7287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"/>
          <p:cNvSpPr/>
          <p:nvPr/>
        </p:nvSpPr>
        <p:spPr>
          <a:xfrm>
            <a:off x="3341525" y="2711675"/>
            <a:ext cx="7287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>
            <a:off x="5017138" y="4104100"/>
            <a:ext cx="7287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6636100" y="4104100"/>
            <a:ext cx="7287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491600" y="2214639"/>
            <a:ext cx="160800" cy="27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4455000" y="3187538"/>
            <a:ext cx="234000" cy="65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6"/>
          <p:cNvSpPr/>
          <p:nvPr/>
        </p:nvSpPr>
        <p:spPr>
          <a:xfrm rot="-5400000">
            <a:off x="2670950" y="3110200"/>
            <a:ext cx="996600" cy="1419600"/>
          </a:xfrm>
          <a:prstGeom prst="bentArrow">
            <a:avLst>
              <a:gd fmla="val 25488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562" name="Google Shape;562;p36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Google Shape;563;p36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564" name="Google Shape;564;p36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565" name="Google Shape;565;p36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566" name="Google Shape;566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7" name="Google Shape;567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8" name="Google Shape;568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9" name="Google Shape;569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70" name="Google Shape;570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71" name="Google Shape;571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72" name="Google Shape;572;p36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3" name="Google Shape;573;p36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6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5" name="Google Shape;575;p36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7"/>
          <p:cNvSpPr txBox="1"/>
          <p:nvPr>
            <p:ph idx="4294967295" type="title"/>
          </p:nvPr>
        </p:nvSpPr>
        <p:spPr>
          <a:xfrm>
            <a:off x="146008" y="97264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E/E Architecture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1" name="Google Shape;5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0" y="1189039"/>
            <a:ext cx="3390696" cy="369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396" y="1254564"/>
            <a:ext cx="5296105" cy="2916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37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584" name="Google Shape;584;p37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37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586" name="Google Shape;586;p37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587" name="Google Shape;587;p37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588" name="Google Shape;588;p3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89" name="Google Shape;589;p3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0" name="Google Shape;590;p3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1" name="Google Shape;591;p3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2" name="Google Shape;592;p3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3" name="Google Shape;593;p3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94" name="Google Shape;594;p37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5" name="Google Shape;595;p37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7" name="Google Shape;597;p37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8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603" name="Google Shape;603;p38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" name="Google Shape;604;p38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605" name="Google Shape;605;p38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606" name="Google Shape;606;p38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607" name="Google Shape;607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08" name="Google Shape;608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09" name="Google Shape;609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10" name="Google Shape;610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11" name="Google Shape;611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12" name="Google Shape;612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13" name="Google Shape;613;p38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4" name="Google Shape;614;p38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6" name="Google Shape;616;p38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8"/>
          <p:cNvSpPr/>
          <p:nvPr/>
        </p:nvSpPr>
        <p:spPr>
          <a:xfrm>
            <a:off x="476250" y="2064711"/>
            <a:ext cx="8190951" cy="10144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THANK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85100" y="78146"/>
            <a:ext cx="572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Performance Baselining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88400" y="1357875"/>
            <a:ext cx="8966700" cy="29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   Vehicle weight with one passenger(M):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 kg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(Normal curb weight of 120 kg + passenger of 80 kg)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   Gradeability 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5%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(for urban driving)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   Considered speed(V):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 km/h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(maximum allowable for scooter in city)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  Frontal area(A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0.65 m</a:t>
            </a:r>
            <a:r>
              <a:rPr b="1" baseline="30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  Coefficient of rolling resistance(μ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0.004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(tyre on asphalt road)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  Drag coefficient(C</a:t>
            </a:r>
            <a:r>
              <a:rPr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0.68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  Air density(ρ):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(dry air density)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  Wheel radius(r) 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in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(0.2032 m)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9.   Torque provided by wheel at maximum speed 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36.33 N-m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10.  Single speed reduction ratio 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1.563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121" name="Google Shape;121;p16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6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123" name="Google Shape;123;p16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124" name="Google Shape;124;p16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125" name="Google Shape;125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6" name="Google Shape;126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7" name="Google Shape;127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8" name="Google Shape;128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9" name="Google Shape;129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0" name="Google Shape;130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31" name="Google Shape;131;p16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" name="Google Shape;132;p16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" name="Google Shape;134;p16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347525" y="1122025"/>
            <a:ext cx="60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Equations and Assumptions</a:t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25" y="1069475"/>
            <a:ext cx="3206075" cy="32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184575" y="1366425"/>
            <a:ext cx="73287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Calculated values: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Gradient resistance: 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M*g*sin(α) = 98 N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Rolling resistance: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1" baseline="-25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*M*g =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7.848 N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Aerodynamic resistance: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0.5*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*A</a:t>
            </a:r>
            <a:r>
              <a:rPr b="1"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ρ*V</a:t>
            </a:r>
            <a:r>
              <a:rPr b="1" baseline="30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49.57 N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Total drag: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155.48 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sum of the above three resistances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Angular velocity of wheel: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68.3 rad/s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Time taken for reaching a speed of 50 km/h from rest 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22.957 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143" name="Google Shape;143;p17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17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145" name="Google Shape;145;p17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146" name="Google Shape;146;p17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147" name="Google Shape;147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8" name="Google Shape;148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9" name="Google Shape;149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0" name="Google Shape;150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1" name="Google Shape;151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2" name="Google Shape;152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53" name="Google Shape;153;p17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4" name="Google Shape;154;p17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" name="Google Shape;156;p17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5100" y="78146"/>
            <a:ext cx="572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Performance Baselining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25" y="1069475"/>
            <a:ext cx="3206075" cy="32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/>
        </p:nvSpPr>
        <p:spPr>
          <a:xfrm>
            <a:off x="127325" y="102025"/>
            <a:ext cx="678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294200" y="1055163"/>
            <a:ext cx="65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imulink Model of the Motor Control System (Download </a:t>
            </a:r>
            <a:r>
              <a:rPr lang="en" sz="18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here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)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5" name="Google Shape;165;p18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166" name="Google Shape;166;p18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18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168" name="Google Shape;168;p18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169" name="Google Shape;169;p18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170" name="Google Shape;170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1" name="Google Shape;171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2" name="Google Shape;172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3" name="Google Shape;173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4" name="Google Shape;174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5" name="Google Shape;175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76" name="Google Shape;176;p18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" name="Google Shape;177;p18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18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42" y="1516875"/>
            <a:ext cx="8043981" cy="31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127325" y="102025"/>
            <a:ext cx="678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7325" y="997825"/>
            <a:ext cx="77766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 brief description about each of the subsystems used: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rabicPeriod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PI controller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Controller used to reduce the error between reference speed and measured speed. The controller gains are estimated using the following expressions: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				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Kp = 2ξω</a:t>
            </a:r>
            <a:r>
              <a:rPr b="1" baseline="-25000" lang="en" sz="17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L - R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				Ki = 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ω</a:t>
            </a:r>
            <a:r>
              <a:rPr b="1" baseline="-25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baseline="30000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ω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natural frequency of the current closed-loop system (loop bandwidth) and ξ is the current loop attenuation.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rabicPeriod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q2abc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Park and Clarke transformation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7" name="Google Shape;187;p19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188" name="Google Shape;188;p19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19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190" name="Google Shape;190;p19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191" name="Google Shape;191;p19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192" name="Google Shape;192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3" name="Google Shape;193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4" name="Google Shape;194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5" name="Google Shape;195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6" name="Google Shape;196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7" name="Google Shape;197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98" name="Google Shape;198;p19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9" name="Google Shape;199;p19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1" name="Google Shape;201;p19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/>
        </p:nvSpPr>
        <p:spPr>
          <a:xfrm>
            <a:off x="127325" y="102025"/>
            <a:ext cx="902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Analysis: Speed Tracking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07" name="Google Shape;207;p20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208" name="Google Shape;208;p20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" name="Google Shape;209;p20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210" name="Google Shape;210;p20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211" name="Google Shape;211;p20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212" name="Google Shape;212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3" name="Google Shape;213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4" name="Google Shape;214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5" name="Google Shape;215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6" name="Google Shape;216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7" name="Google Shape;217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18" name="Google Shape;218;p20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9" name="Google Shape;219;p20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1" name="Google Shape;221;p20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412" y="979550"/>
            <a:ext cx="7619176" cy="358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/>
        </p:nvSpPr>
        <p:spPr>
          <a:xfrm>
            <a:off x="127325" y="102025"/>
            <a:ext cx="90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Analysis: 3 	Phase Currents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28" name="Google Shape;228;p21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229" name="Google Shape;229;p21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21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231" name="Google Shape;231;p21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232" name="Google Shape;232;p21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233" name="Google Shape;233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4" name="Google Shape;234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5" name="Google Shape;235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6" name="Google Shape;236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7" name="Google Shape;237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8" name="Google Shape;238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39" name="Google Shape;239;p21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0" name="Google Shape;240;p21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2" name="Google Shape;242;p21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300" y="979550"/>
            <a:ext cx="7712851" cy="36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/>
        </p:nvSpPr>
        <p:spPr>
          <a:xfrm>
            <a:off x="127325" y="102025"/>
            <a:ext cx="678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swald"/>
                <a:ea typeface="Oswald"/>
                <a:cs typeface="Oswald"/>
                <a:sym typeface="Oswald"/>
              </a:rPr>
              <a:t>Modelling and Analysis: Torque</a:t>
            </a:r>
            <a:endParaRPr b="1" sz="3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9" name="Google Shape;249;p22"/>
          <p:cNvGrpSpPr/>
          <p:nvPr/>
        </p:nvGrpSpPr>
        <p:grpSpPr>
          <a:xfrm>
            <a:off x="-5550" y="4409426"/>
            <a:ext cx="9467950" cy="1147074"/>
            <a:chOff x="-5550" y="4409426"/>
            <a:chExt cx="9467950" cy="1147074"/>
          </a:xfrm>
        </p:grpSpPr>
        <p:sp>
          <p:nvSpPr>
            <p:cNvPr id="250" name="Google Shape;250;p22"/>
            <p:cNvSpPr/>
            <p:nvPr/>
          </p:nvSpPr>
          <p:spPr>
            <a:xfrm>
              <a:off x="5550" y="4794200"/>
              <a:ext cx="9144000" cy="762300"/>
            </a:xfrm>
            <a:prstGeom prst="rect">
              <a:avLst/>
            </a:prstGeom>
            <a:solidFill>
              <a:srgbClr val="3D5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22"/>
            <p:cNvGrpSpPr/>
            <p:nvPr/>
          </p:nvGrpSpPr>
          <p:grpSpPr>
            <a:xfrm>
              <a:off x="-5550" y="4409426"/>
              <a:ext cx="9467950" cy="1036259"/>
              <a:chOff x="-5550" y="4409426"/>
              <a:chExt cx="9467950" cy="1036259"/>
            </a:xfrm>
          </p:grpSpPr>
          <p:grpSp>
            <p:nvGrpSpPr>
              <p:cNvPr id="252" name="Google Shape;252;p22"/>
              <p:cNvGrpSpPr/>
              <p:nvPr/>
            </p:nvGrpSpPr>
            <p:grpSpPr>
              <a:xfrm>
                <a:off x="-5550" y="4409426"/>
                <a:ext cx="9467950" cy="1013049"/>
                <a:chOff x="-5550" y="4409426"/>
                <a:chExt cx="9467950" cy="1013049"/>
              </a:xfrm>
            </p:grpSpPr>
            <p:grpSp>
              <p:nvGrpSpPr>
                <p:cNvPr id="253" name="Google Shape;253;p22"/>
                <p:cNvGrpSpPr/>
                <p:nvPr/>
              </p:nvGrpSpPr>
              <p:grpSpPr>
                <a:xfrm>
                  <a:off x="0" y="4409426"/>
                  <a:ext cx="9462400" cy="1013049"/>
                  <a:chOff x="0" y="3952226"/>
                  <a:chExt cx="9462400" cy="1013049"/>
                </a:xfrm>
              </p:grpSpPr>
              <p:pic>
                <p:nvPicPr>
                  <p:cNvPr id="254" name="Google Shape;254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26736" r="-45883" t="0"/>
                  <a:stretch/>
                </p:blipFill>
                <p:spPr>
                  <a:xfrm flipH="1" rot="5400000">
                    <a:off x="1864801" y="3652576"/>
                    <a:ext cx="973349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5" name="Google Shape;255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36179" r="12604" t="0"/>
                  <a:stretch/>
                </p:blipFill>
                <p:spPr>
                  <a:xfrm rot="5400000">
                    <a:off x="481125" y="3845950"/>
                    <a:ext cx="6104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6" name="Google Shape;256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669" r="34112" t="0"/>
                  <a:stretch/>
                </p:blipFill>
                <p:spPr>
                  <a:xfrm rot="-5400000">
                    <a:off x="3653937" y="3865813"/>
                    <a:ext cx="58657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7" name="Google Shape;257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002" r="33283" t="0"/>
                  <a:stretch/>
                </p:blipFill>
                <p:spPr>
                  <a:xfrm flipH="1" rot="5400000">
                    <a:off x="5167500" y="3870775"/>
                    <a:ext cx="61635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8" name="Google Shape;258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5830" r="34119" t="0"/>
                  <a:stretch/>
                </p:blipFill>
                <p:spPr>
                  <a:xfrm rot="-5400000">
                    <a:off x="6773175" y="3870775"/>
                    <a:ext cx="596500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9" name="Google Shape;259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16499" r="32448" t="-27291"/>
                  <a:stretch/>
                </p:blipFill>
                <p:spPr>
                  <a:xfrm flipH="1" rot="5400000">
                    <a:off x="8371863" y="3856863"/>
                    <a:ext cx="608425" cy="1572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60" name="Google Shape;260;p22"/>
                <p:cNvSpPr/>
                <p:nvPr/>
              </p:nvSpPr>
              <p:spPr>
                <a:xfrm>
                  <a:off x="-5550" y="4738400"/>
                  <a:ext cx="9155100" cy="55800"/>
                </a:xfrm>
                <a:prstGeom prst="rect">
                  <a:avLst/>
                </a:prstGeom>
                <a:solidFill>
                  <a:srgbClr val="D155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1" name="Google Shape;261;p22"/>
              <p:cNvSpPr/>
              <p:nvPr/>
            </p:nvSpPr>
            <p:spPr>
              <a:xfrm rot="5400000">
                <a:off x="-330150" y="5065280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 rot="5400000">
                <a:off x="8766850" y="5065284"/>
                <a:ext cx="705000" cy="55800"/>
              </a:xfrm>
              <a:prstGeom prst="rect">
                <a:avLst/>
              </a:prstGeom>
              <a:solidFill>
                <a:srgbClr val="D1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3" name="Google Shape;263;p22"/>
          <p:cNvSpPr/>
          <p:nvPr/>
        </p:nvSpPr>
        <p:spPr>
          <a:xfrm>
            <a:off x="0" y="0"/>
            <a:ext cx="9155100" cy="55800"/>
          </a:xfrm>
          <a:prstGeom prst="rect">
            <a:avLst/>
          </a:prstGeom>
          <a:solidFill>
            <a:srgbClr val="D155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28" y="979550"/>
            <a:ext cx="7791336" cy="36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